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57" r:id="rId2"/>
    <p:sldId id="260" r:id="rId3"/>
    <p:sldId id="280" r:id="rId4"/>
    <p:sldId id="285" r:id="rId5"/>
    <p:sldId id="281" r:id="rId6"/>
    <p:sldId id="286" r:id="rId7"/>
    <p:sldId id="282" r:id="rId8"/>
    <p:sldId id="284" r:id="rId9"/>
    <p:sldId id="283" r:id="rId10"/>
    <p:sldId id="287" r:id="rId11"/>
    <p:sldId id="290" r:id="rId12"/>
    <p:sldId id="291" r:id="rId13"/>
    <p:sldId id="292" r:id="rId14"/>
    <p:sldId id="288" r:id="rId15"/>
    <p:sldId id="289" r:id="rId16"/>
    <p:sldId id="279" r:id="rId17"/>
  </p:sldIdLst>
  <p:sldSz cx="12192000" cy="6858000"/>
  <p:notesSz cx="6858000" cy="9144000"/>
  <p:embeddedFontLst>
    <p:embeddedFont>
      <p:font typeface="여기어때 잘난체 OTF" panose="020B0600000101010101" pitchFamily="34" charset="-127"/>
      <p:bold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060"/>
    <a:srgbClr val="FBBC05"/>
    <a:srgbClr val="458AFE"/>
    <a:srgbClr val="F7F7F7"/>
    <a:srgbClr val="34A853"/>
    <a:srgbClr val="EA4335"/>
    <a:srgbClr val="4285F4"/>
    <a:srgbClr val="F5F5F5"/>
    <a:srgbClr val="D1D1D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2065" autoAdjust="0"/>
  </p:normalViewPr>
  <p:slideViewPr>
    <p:cSldViewPr snapToGrid="0">
      <p:cViewPr varScale="1">
        <p:scale>
          <a:sx n="79" d="100"/>
          <a:sy n="79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96E54-ED8B-43B0-B92C-590FF0BA4DF9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0E9DF-1FAA-42CA-A628-7FDD5DE1E4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7592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0E9DF-1FAA-42CA-A628-7FDD5DE1E43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260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0E9DF-1FAA-42CA-A628-7FDD5DE1E43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7304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6B148A-298B-4659-872E-8722FF329E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9A25A49-6AF3-48ED-8810-71ABF14533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B88DDA-F326-42FE-93EE-0D3541B06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BE7306-6C40-4FAB-809E-A773EFB40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2FA64D-8750-4A55-B728-E033F6DE5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022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6DC68C-EE32-4398-8B46-8C21B2365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A874AED-B90A-4F83-A404-7EDB961A8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91A164-357B-4824-AC20-C83E7F5028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840342-3796-4C43-A3EB-020447BBB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245BBC-4638-45C5-9CA4-8B373B16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605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B4FFAB-A8F7-4EE8-9CBE-9E21334ADC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F5D680D-C5CD-4EB9-AD51-F7BE4C8189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CB9547-915E-4E30-86D1-8B42FE08A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AD3E88A-8AE3-48A5-81A6-922E5BD08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DADDFF-BDA0-4B9F-B70F-E2643F326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5831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89D6FF-88B8-4DED-9FE3-A258AD9B5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42DF53-936B-4AB2-BAC9-2E07C64DFC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8D86C96-3288-4925-89AF-580AF0BD9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C549E7-0091-4008-B72B-8E0F09D72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86D8B5-190D-4A19-9405-2C7B114E9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808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F71BDD-A3EC-480A-AB99-ADE0778FF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3D9E38-7AFE-425A-B26B-3E17E5C6B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571B5BC-9396-4A57-8545-F5C6BFE21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3BB295-73F6-448F-94BC-ECC0F3673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3191DB-9477-4480-A744-49CA6CF078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96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3038F4-FD3E-4359-BBF8-495328335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37AAFD-49D4-477C-B442-AD74C0CCD3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9C3CA3-B6A6-483A-A32C-54B3C1EBA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C49880-8C75-4681-87EB-A1AFDFF87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AFF6BA-4B84-4157-85B2-0581606EA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B6482D-5FFF-415D-A42C-9AAD26CEE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289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3022B1-BAFD-499B-834C-EEAFE5B02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094D72-CA41-4CCA-A72A-A1F7F9819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2C70B7D-98DA-4578-A44B-6D5CB90EFA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73BE06D-2759-4DC0-8FFF-385C3AF541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8F76816-BA88-419E-A84C-8D5F6890CA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4686A7A-22E3-4458-9708-687EDF301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7143C9D-2DF8-40C0-BC98-B3024711E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6B9B0FF-2F81-4567-B467-9168FB964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79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C464CD-26ED-452B-9D4F-0EBF42C53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EB207F7-9313-4A21-9E36-422DA8FB1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3B177FD-8BA2-443B-8356-D7F1E69D9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05164E1-12DA-439B-8263-C1181ABBE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961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23354C8-6D16-4F58-B8FA-3FE9C1A13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A13456-B52D-43F9-B290-1EA66DBA6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A229D80-A1AA-459C-921D-A0F848C5A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18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DD1597-6A6E-4F0A-B689-24162E150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F24B1C-86F3-4878-BF0D-A2241850B2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2554915-A25E-467F-A1C1-95C9A6C8EF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7A46C58-1713-44F4-B4D4-F1D54769A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EA4C85-FF49-4C81-B01B-23EF62B2D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DDDBA28-B828-4834-A77A-E2A13371F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2365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B7F072-C2CE-4476-B70D-0E75739C1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A02B4EF-7BED-455C-A56B-3961B77B23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79AE20-8183-4B89-BBCB-A558C0274A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CEC3435-D79C-46C8-B309-27941F67D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AA02AB-C9D6-4861-A7A6-3D803DD29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F86DE0-3412-4A74-9277-6DEA49997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0086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9CFE4AC-8FC2-4E91-978B-786550F36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B3B4D71-3894-4EA2-8596-6D41A07F7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407856-F7FC-476B-A8D7-E55FA96984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B12D5-DF3B-4DA2-B3BA-0AC86BBA22C4}" type="datetimeFigureOut">
              <a:rPr lang="ko-KR" altLang="en-US" smtClean="0"/>
              <a:t>2021-11-28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3008FE-B09A-4CBC-8ED3-73AE0614DD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217AC29-D13F-4CFC-B9D8-9B758D449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87579F-87B1-4C74-9BE3-C64467EAE85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3729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36D35B9-6650-4BA8-8686-1BB00C3EECA6}"/>
              </a:ext>
            </a:extLst>
          </p:cNvPr>
          <p:cNvSpPr/>
          <p:nvPr/>
        </p:nvSpPr>
        <p:spPr>
          <a:xfrm>
            <a:off x="1587500" y="3749982"/>
            <a:ext cx="9194800" cy="609600"/>
          </a:xfrm>
          <a:prstGeom prst="rect">
            <a:avLst/>
          </a:prstGeom>
          <a:solidFill>
            <a:srgbClr val="FFFFFF"/>
          </a:solidFill>
          <a:ln w="25400">
            <a:solidFill>
              <a:srgbClr val="F7F7F7"/>
            </a:solidFill>
          </a:ln>
          <a:effectLst>
            <a:outerShdw dist="38100" dir="2700000" algn="tl" rotWithShape="0">
              <a:srgbClr val="D1D1D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36272A-B7BA-4464-B1CE-1430ECBAE607}"/>
              </a:ext>
            </a:extLst>
          </p:cNvPr>
          <p:cNvSpPr txBox="1"/>
          <p:nvPr/>
        </p:nvSpPr>
        <p:spPr>
          <a:xfrm>
            <a:off x="4474620" y="3832540"/>
            <a:ext cx="3134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공학설계입문 </a:t>
            </a:r>
            <a:r>
              <a:rPr lang="en-US" altLang="ko-KR" sz="24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1-8</a:t>
            </a:r>
            <a:r>
              <a:rPr lang="ko-KR" altLang="en-US" sz="24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조</a:t>
            </a:r>
            <a:r>
              <a:rPr lang="en-US" altLang="ko-KR" sz="24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0C29BDC-3BDD-469D-BF78-CC511BB4DA7D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300" y="2069982"/>
            <a:ext cx="4517893" cy="152704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8410600-6873-4C1B-9D37-A087E222F3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19519" y="3784517"/>
            <a:ext cx="1184981" cy="537517"/>
          </a:xfrm>
          <a:prstGeom prst="rect">
            <a:avLst/>
          </a:prstGeom>
        </p:spPr>
      </p:pic>
      <p:grpSp>
        <p:nvGrpSpPr>
          <p:cNvPr id="16" name="그룹 15">
            <a:extLst>
              <a:ext uri="{FF2B5EF4-FFF2-40B4-BE49-F238E27FC236}">
                <a16:creationId xmlns:a16="http://schemas.microsoft.com/office/drawing/2014/main" id="{5E9548B1-6844-4171-899A-AA9733CE8B5D}"/>
              </a:ext>
            </a:extLst>
          </p:cNvPr>
          <p:cNvGrpSpPr/>
          <p:nvPr/>
        </p:nvGrpSpPr>
        <p:grpSpPr>
          <a:xfrm>
            <a:off x="4068247" y="4613030"/>
            <a:ext cx="1636987" cy="457200"/>
            <a:chOff x="3712646" y="4953000"/>
            <a:chExt cx="1636987" cy="457200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7845C8A-ACDC-4436-9980-17BE86C4CC47}"/>
                </a:ext>
              </a:extLst>
            </p:cNvPr>
            <p:cNvSpPr/>
            <p:nvPr/>
          </p:nvSpPr>
          <p:spPr>
            <a:xfrm>
              <a:off x="3712646" y="4953000"/>
              <a:ext cx="1636987" cy="4572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D312963-FC85-4DDB-8216-EB7C7E9C7BDE}"/>
                </a:ext>
              </a:extLst>
            </p:cNvPr>
            <p:cNvSpPr txBox="1"/>
            <p:nvPr/>
          </p:nvSpPr>
          <p:spPr>
            <a:xfrm>
              <a:off x="4024446" y="4996934"/>
              <a:ext cx="9925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300" dirty="0" err="1"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최아름</a:t>
              </a:r>
              <a:endParaRPr lang="ko-KR" altLang="en-US" spc="3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F52B4FA3-32BD-4F37-94E3-13A69D320BF8}"/>
              </a:ext>
            </a:extLst>
          </p:cNvPr>
          <p:cNvSpPr txBox="1"/>
          <p:nvPr/>
        </p:nvSpPr>
        <p:spPr>
          <a:xfrm>
            <a:off x="9578109" y="33840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Gmail</a:t>
            </a:r>
            <a:endParaRPr lang="ko-KR" altLang="en-US" sz="14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516D50-061D-495E-992A-6662DC989A8A}"/>
              </a:ext>
            </a:extLst>
          </p:cNvPr>
          <p:cNvSpPr txBox="1"/>
          <p:nvPr/>
        </p:nvSpPr>
        <p:spPr>
          <a:xfrm>
            <a:off x="10267060" y="33840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이미지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8AEEB431-9138-4A1F-8B2D-A2614962591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56902"/>
          <a:stretch/>
        </p:blipFill>
        <p:spPr>
          <a:xfrm>
            <a:off x="11021306" y="275109"/>
            <a:ext cx="368299" cy="405704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FE771EBF-730A-41C5-A399-DBC666C4359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2525" b="9237"/>
          <a:stretch/>
        </p:blipFill>
        <p:spPr>
          <a:xfrm>
            <a:off x="11446893" y="302103"/>
            <a:ext cx="379100" cy="344082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5E9548B1-6844-4171-899A-AA9733CE8B5D}"/>
              </a:ext>
            </a:extLst>
          </p:cNvPr>
          <p:cNvGrpSpPr/>
          <p:nvPr/>
        </p:nvGrpSpPr>
        <p:grpSpPr>
          <a:xfrm>
            <a:off x="1832061" y="4613030"/>
            <a:ext cx="1636987" cy="457200"/>
            <a:chOff x="3712646" y="4953000"/>
            <a:chExt cx="1636987" cy="457200"/>
          </a:xfrm>
        </p:grpSpPr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87845C8A-ACDC-4436-9980-17BE86C4CC47}"/>
                </a:ext>
              </a:extLst>
            </p:cNvPr>
            <p:cNvSpPr/>
            <p:nvPr/>
          </p:nvSpPr>
          <p:spPr>
            <a:xfrm>
              <a:off x="3712646" y="4953000"/>
              <a:ext cx="1636987" cy="4572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D312963-FC85-4DDB-8216-EB7C7E9C7BDE}"/>
                </a:ext>
              </a:extLst>
            </p:cNvPr>
            <p:cNvSpPr txBox="1"/>
            <p:nvPr/>
          </p:nvSpPr>
          <p:spPr>
            <a:xfrm>
              <a:off x="4024446" y="4996934"/>
              <a:ext cx="9925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300" dirty="0" err="1"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윤석현</a:t>
              </a:r>
              <a:endParaRPr lang="ko-KR" altLang="en-US" spc="3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5E9548B1-6844-4171-899A-AA9733CE8B5D}"/>
              </a:ext>
            </a:extLst>
          </p:cNvPr>
          <p:cNvGrpSpPr/>
          <p:nvPr/>
        </p:nvGrpSpPr>
        <p:grpSpPr>
          <a:xfrm>
            <a:off x="8540618" y="4613030"/>
            <a:ext cx="1636987" cy="457200"/>
            <a:chOff x="3712646" y="4953000"/>
            <a:chExt cx="1636987" cy="457200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87845C8A-ACDC-4436-9980-17BE86C4CC47}"/>
                </a:ext>
              </a:extLst>
            </p:cNvPr>
            <p:cNvSpPr/>
            <p:nvPr/>
          </p:nvSpPr>
          <p:spPr>
            <a:xfrm>
              <a:off x="3712646" y="4953000"/>
              <a:ext cx="1636987" cy="4572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D312963-FC85-4DDB-8216-EB7C7E9C7BDE}"/>
                </a:ext>
              </a:extLst>
            </p:cNvPr>
            <p:cNvSpPr txBox="1"/>
            <p:nvPr/>
          </p:nvSpPr>
          <p:spPr>
            <a:xfrm>
              <a:off x="4024446" y="4996934"/>
              <a:ext cx="9925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300" dirty="0"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윤태영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5E9548B1-6844-4171-899A-AA9733CE8B5D}"/>
              </a:ext>
            </a:extLst>
          </p:cNvPr>
          <p:cNvGrpSpPr/>
          <p:nvPr/>
        </p:nvGrpSpPr>
        <p:grpSpPr>
          <a:xfrm>
            <a:off x="6304432" y="4613030"/>
            <a:ext cx="1636987" cy="457200"/>
            <a:chOff x="3712646" y="4953000"/>
            <a:chExt cx="1636987" cy="457200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87845C8A-ACDC-4436-9980-17BE86C4CC47}"/>
                </a:ext>
              </a:extLst>
            </p:cNvPr>
            <p:cNvSpPr/>
            <p:nvPr/>
          </p:nvSpPr>
          <p:spPr>
            <a:xfrm>
              <a:off x="3712646" y="4953000"/>
              <a:ext cx="1636987" cy="4572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D312963-FC85-4DDB-8216-EB7C7E9C7BDE}"/>
                </a:ext>
              </a:extLst>
            </p:cNvPr>
            <p:cNvSpPr txBox="1"/>
            <p:nvPr/>
          </p:nvSpPr>
          <p:spPr>
            <a:xfrm>
              <a:off x="4024446" y="4996934"/>
              <a:ext cx="9925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300" dirty="0" err="1">
                  <a:latin typeface="여기어때 잘난체 OTF" panose="020B0600000101010101" pitchFamily="34" charset="-127"/>
                  <a:ea typeface="여기어때 잘난체 OTF" panose="020B0600000101010101" pitchFamily="34" charset="-127"/>
                </a:rPr>
                <a:t>박인우</a:t>
              </a:r>
              <a:endParaRPr lang="ko-KR" altLang="en-US" spc="3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01641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30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06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437031" y="1344617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최적해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소개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6451" y="1516633"/>
            <a:ext cx="6364586" cy="3275321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260193" y="636080"/>
            <a:ext cx="46153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8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캠핑장</a:t>
            </a:r>
            <a:r>
              <a:rPr lang="ko-KR" altLang="en-US" sz="2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예약 사이트 홈 화면</a:t>
            </a:r>
          </a:p>
        </p:txBody>
      </p:sp>
      <p:cxnSp>
        <p:nvCxnSpPr>
          <p:cNvPr id="7" name="직선 화살표 연결선 6"/>
          <p:cNvCxnSpPr/>
          <p:nvPr/>
        </p:nvCxnSpPr>
        <p:spPr>
          <a:xfrm flipH="1" flipV="1">
            <a:off x="4481466" y="3503692"/>
            <a:ext cx="244443" cy="51604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5986" y="1344617"/>
            <a:ext cx="7036020" cy="3590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92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30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06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437031" y="1344617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최적해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소개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5163" y="1698560"/>
            <a:ext cx="8583322" cy="3190310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5163" y="1680452"/>
            <a:ext cx="8583322" cy="3208419"/>
          </a:xfrm>
          <a:prstGeom prst="rect">
            <a:avLst/>
          </a:prstGeom>
        </p:spPr>
      </p:pic>
      <p:cxnSp>
        <p:nvCxnSpPr>
          <p:cNvPr id="11" name="직선 화살표 연결선 10"/>
          <p:cNvCxnSpPr/>
          <p:nvPr/>
        </p:nvCxnSpPr>
        <p:spPr>
          <a:xfrm flipH="1" flipV="1">
            <a:off x="7369522" y="3284661"/>
            <a:ext cx="434565" cy="34577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5163" y="1680451"/>
            <a:ext cx="8583322" cy="320841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399167" y="5216541"/>
            <a:ext cx="77662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여기에서 다른 홈페이지와의 차이점 말할 건데 기존에 있는 다른 사이트와는 다르게 </a:t>
            </a:r>
            <a:r>
              <a:rPr lang="ko-KR" altLang="en-US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아마스빈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톡을 이용해 다른 사람들과 실시간 채팅을 할 수 있고</a:t>
            </a:r>
            <a:r>
              <a:rPr lang="en-US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</a:t>
            </a:r>
          </a:p>
          <a:p>
            <a:pPr algn="l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남은 예약 시간을 누르면 남은 </a:t>
            </a:r>
            <a:r>
              <a:rPr lang="ko-KR" altLang="en-US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캠핑장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예약 시간을 알려주는 것을 더 </a:t>
            </a:r>
            <a:r>
              <a:rPr lang="ko-KR" altLang="en-US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추가해편리하고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실용성을 높였다고 추가해서 말해주세요</a:t>
            </a:r>
            <a:r>
              <a:rPr lang="en-US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! </a:t>
            </a:r>
          </a:p>
          <a:p>
            <a:pPr algn="l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발표준비하고 이 말은 지워주세요</a:t>
            </a:r>
            <a:r>
              <a:rPr lang="en-US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41103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30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06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437031" y="1344617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최적해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소개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426" y="1344617"/>
            <a:ext cx="9169760" cy="3757893"/>
          </a:xfrm>
          <a:prstGeom prst="rect">
            <a:avLst/>
          </a:prstGeom>
        </p:spPr>
      </p:pic>
      <p:cxnSp>
        <p:nvCxnSpPr>
          <p:cNvPr id="5" name="직선 화살표 연결선 4"/>
          <p:cNvCxnSpPr/>
          <p:nvPr/>
        </p:nvCxnSpPr>
        <p:spPr>
          <a:xfrm flipH="1" flipV="1">
            <a:off x="5395865" y="3078178"/>
            <a:ext cx="380246" cy="4164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18918" y="1698560"/>
            <a:ext cx="8815611" cy="359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885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30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06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437031" y="1344617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최적해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소개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071" y="1282411"/>
            <a:ext cx="8120958" cy="4395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6840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204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07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437029" y="1344617"/>
            <a:ext cx="11849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최적해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평가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7520504"/>
              </p:ext>
            </p:extLst>
          </p:nvPr>
        </p:nvGraphicFramePr>
        <p:xfrm>
          <a:off x="2381061" y="2127564"/>
          <a:ext cx="9288856" cy="32088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81735">
                  <a:extLst>
                    <a:ext uri="{9D8B030D-6E8A-4147-A177-3AD203B41FA5}">
                      <a16:colId xmlns:a16="http://schemas.microsoft.com/office/drawing/2014/main" val="1821856123"/>
                    </a:ext>
                  </a:extLst>
                </a:gridCol>
                <a:gridCol w="6694185">
                  <a:extLst>
                    <a:ext uri="{9D8B030D-6E8A-4147-A177-3AD203B41FA5}">
                      <a16:colId xmlns:a16="http://schemas.microsoft.com/office/drawing/2014/main" val="447210937"/>
                    </a:ext>
                  </a:extLst>
                </a:gridCol>
                <a:gridCol w="1812936">
                  <a:extLst>
                    <a:ext uri="{9D8B030D-6E8A-4147-A177-3AD203B41FA5}">
                      <a16:colId xmlns:a16="http://schemas.microsoft.com/office/drawing/2014/main" val="3211667229"/>
                    </a:ext>
                  </a:extLst>
                </a:gridCol>
              </a:tblGrid>
              <a:tr h="46221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점검 문항</a:t>
                      </a:r>
                    </a:p>
                  </a:txBody>
                  <a:tcPr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답변</a:t>
                      </a:r>
                    </a:p>
                  </a:txBody>
                  <a:tcPr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420024"/>
                  </a:ext>
                </a:extLst>
              </a:tr>
              <a:tr h="457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1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err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최적해에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대해 자부심을 가지고 있는가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(Yes, No)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3299050"/>
                  </a:ext>
                </a:extLst>
              </a:tr>
              <a:tr h="457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잘못된 자부심이나 자기 불신을 가지고 있는가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(Yes, No)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1052814"/>
                  </a:ext>
                </a:extLst>
              </a:tr>
              <a:tr h="457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자신의 결정을 계속 고수하는가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(Yes, No)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3897849"/>
                  </a:ext>
                </a:extLst>
              </a:tr>
              <a:tr h="457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4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최적해로부터 파생되는</a:t>
                      </a:r>
                      <a:r>
                        <a:rPr lang="ko-KR" altLang="en-US" baseline="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모든 영향력을 충분히 검토하였는가</a:t>
                      </a:r>
                      <a:r>
                        <a:rPr lang="en-US" altLang="ko-KR" baseline="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(Yes, No)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158003"/>
                  </a:ext>
                </a:extLst>
              </a:tr>
              <a:tr h="457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5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더 좋은 해결책을 찾는 것을 빨리 포기하였는가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(Yes, No)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7682523"/>
                  </a:ext>
                </a:extLst>
              </a:tr>
              <a:tr h="457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6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다른 요구나 필요에 의해 자신의 결정이 흔들리는가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(Yes, No)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0064878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2631134" y="1282411"/>
            <a:ext cx="29386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도덕성 평가 문항</a:t>
            </a:r>
            <a:endParaRPr lang="ko-KR" altLang="en-US" sz="28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39086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204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07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437030" y="1344617"/>
            <a:ext cx="11849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최적해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평가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169989"/>
              </p:ext>
            </p:extLst>
          </p:nvPr>
        </p:nvGraphicFramePr>
        <p:xfrm>
          <a:off x="2188723" y="2127564"/>
          <a:ext cx="9795754" cy="293340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24395">
                  <a:extLst>
                    <a:ext uri="{9D8B030D-6E8A-4147-A177-3AD203B41FA5}">
                      <a16:colId xmlns:a16="http://schemas.microsoft.com/office/drawing/2014/main" val="1821856123"/>
                    </a:ext>
                  </a:extLst>
                </a:gridCol>
                <a:gridCol w="7059490">
                  <a:extLst>
                    <a:ext uri="{9D8B030D-6E8A-4147-A177-3AD203B41FA5}">
                      <a16:colId xmlns:a16="http://schemas.microsoft.com/office/drawing/2014/main" val="447210937"/>
                    </a:ext>
                  </a:extLst>
                </a:gridCol>
                <a:gridCol w="1911869">
                  <a:extLst>
                    <a:ext uri="{9D8B030D-6E8A-4147-A177-3AD203B41FA5}">
                      <a16:colId xmlns:a16="http://schemas.microsoft.com/office/drawing/2014/main" val="3211667229"/>
                    </a:ext>
                  </a:extLst>
                </a:gridCol>
              </a:tblGrid>
              <a:tr h="46221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점검 문항</a:t>
                      </a:r>
                    </a:p>
                  </a:txBody>
                  <a:tcPr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답변</a:t>
                      </a:r>
                    </a:p>
                  </a:txBody>
                  <a:tcPr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420024"/>
                  </a:ext>
                </a:extLst>
              </a:tr>
              <a:tr h="457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1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err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최적해가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우</a:t>
                      </a:r>
                      <a:r>
                        <a:rPr lang="ko-KR" altLang="en-US" baseline="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리 사회에 나쁜 영향을 미치는가</a:t>
                      </a:r>
                      <a:r>
                        <a:rPr lang="en-US" altLang="ko-KR" baseline="0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(Yes, No)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3299050"/>
                  </a:ext>
                </a:extLst>
              </a:tr>
              <a:tr h="457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err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최적해가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미래에 나쁜 영향을 미치는가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(Yes, No)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1052814"/>
                  </a:ext>
                </a:extLst>
              </a:tr>
              <a:tr h="457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err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최적해를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경제적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-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환경적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-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정치적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-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도덕적으로 신뢰할 수 있는가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(Yes, No)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3897849"/>
                  </a:ext>
                </a:extLst>
              </a:tr>
              <a:tr h="457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4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최적해의 모든 결과가 더 심각한 다른 문제를 유발하지 않는지 </a:t>
                      </a:r>
                      <a:endParaRPr lang="en-US" altLang="ko-KR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l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충분히 조사했는가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(Yes, No)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3158003"/>
                  </a:ext>
                </a:extLst>
              </a:tr>
              <a:tr h="4577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5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 err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최적해의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긍정적인 측면과 부정적인 측면을 모두 검토하였는가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(Yes ,No)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10321640"/>
                  </a:ext>
                </a:extLst>
              </a:tr>
            </a:tbl>
          </a:graphicData>
        </a:graphic>
      </p:graphicFrame>
      <p:sp>
        <p:nvSpPr>
          <p:cNvPr id="6" name="직사각형 5"/>
          <p:cNvSpPr/>
          <p:nvPr/>
        </p:nvSpPr>
        <p:spPr>
          <a:xfrm>
            <a:off x="2631134" y="1282411"/>
            <a:ext cx="29386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0" fontAlgn="base" latinLnBrk="0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sz="28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안전성 평가 문항</a:t>
            </a:r>
            <a:endParaRPr lang="ko-KR" altLang="en-US" sz="28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6465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36D35B9-6650-4BA8-8686-1BB00C3EECA6}"/>
              </a:ext>
            </a:extLst>
          </p:cNvPr>
          <p:cNvSpPr/>
          <p:nvPr/>
        </p:nvSpPr>
        <p:spPr>
          <a:xfrm>
            <a:off x="1587500" y="3671382"/>
            <a:ext cx="9194800" cy="609600"/>
          </a:xfrm>
          <a:prstGeom prst="rect">
            <a:avLst/>
          </a:prstGeom>
          <a:solidFill>
            <a:srgbClr val="FFFFFF"/>
          </a:solidFill>
          <a:ln w="25400">
            <a:solidFill>
              <a:srgbClr val="F7F7F7"/>
            </a:solidFill>
          </a:ln>
          <a:effectLst>
            <a:outerShdw dist="38100" dir="2700000" algn="tl" rotWithShape="0">
              <a:srgbClr val="D1D1D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36272A-B7BA-4464-B1CE-1430ECBAE607}"/>
              </a:ext>
            </a:extLst>
          </p:cNvPr>
          <p:cNvSpPr txBox="1"/>
          <p:nvPr/>
        </p:nvSpPr>
        <p:spPr>
          <a:xfrm>
            <a:off x="4900759" y="3781769"/>
            <a:ext cx="2056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감사합니다</a:t>
            </a:r>
            <a:r>
              <a:rPr lang="en-US" altLang="ko-KR" sz="24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~!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C29BDC-3BDD-469D-BF78-CC511BB4DA7D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300" y="1991382"/>
            <a:ext cx="4517893" cy="152704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8410600-6873-4C1B-9D37-A087E222F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9519" y="3705917"/>
            <a:ext cx="1184981" cy="5375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52B4FA3-32BD-4F37-94E3-13A69D320BF8}"/>
              </a:ext>
            </a:extLst>
          </p:cNvPr>
          <p:cNvSpPr txBox="1"/>
          <p:nvPr/>
        </p:nvSpPr>
        <p:spPr>
          <a:xfrm>
            <a:off x="9578109" y="33840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Gmail</a:t>
            </a:r>
            <a:endParaRPr lang="ko-KR" altLang="en-US" sz="14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516D50-061D-495E-992A-6662DC989A8A}"/>
              </a:ext>
            </a:extLst>
          </p:cNvPr>
          <p:cNvSpPr txBox="1"/>
          <p:nvPr/>
        </p:nvSpPr>
        <p:spPr>
          <a:xfrm>
            <a:off x="10267060" y="338408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이미지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AEEB431-9138-4A1F-8B2D-A2614962591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6902"/>
          <a:stretch/>
        </p:blipFill>
        <p:spPr>
          <a:xfrm>
            <a:off x="11021306" y="275109"/>
            <a:ext cx="368299" cy="40570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FE771EBF-730A-41C5-A399-DBC666C4359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525" b="9237"/>
          <a:stretch/>
        </p:blipFill>
        <p:spPr>
          <a:xfrm>
            <a:off x="11446893" y="302103"/>
            <a:ext cx="379100" cy="344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797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012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01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603743" y="1344617"/>
            <a:ext cx="8515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목차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2" name="사각형 설명선 1"/>
          <p:cNvSpPr/>
          <p:nvPr/>
        </p:nvSpPr>
        <p:spPr>
          <a:xfrm>
            <a:off x="3968311" y="569946"/>
            <a:ext cx="5468012" cy="530002"/>
          </a:xfrm>
          <a:prstGeom prst="wedgeRectCallout">
            <a:avLst>
              <a:gd name="adj1" fmla="val -37373"/>
              <a:gd name="adj2" fmla="val 110732"/>
            </a:avLst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문제인식</a:t>
            </a:r>
          </a:p>
        </p:txBody>
      </p:sp>
      <p:sp>
        <p:nvSpPr>
          <p:cNvPr id="6" name="사각형 설명선 5"/>
          <p:cNvSpPr/>
          <p:nvPr/>
        </p:nvSpPr>
        <p:spPr>
          <a:xfrm>
            <a:off x="3968311" y="1644416"/>
            <a:ext cx="5468012" cy="530002"/>
          </a:xfrm>
          <a:prstGeom prst="wedgeRectCallout">
            <a:avLst>
              <a:gd name="adj1" fmla="val -37373"/>
              <a:gd name="adj2" fmla="val 110732"/>
            </a:avLst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문제 정의</a:t>
            </a:r>
          </a:p>
        </p:txBody>
      </p:sp>
      <p:sp>
        <p:nvSpPr>
          <p:cNvPr id="7" name="사각형 설명선 6"/>
          <p:cNvSpPr/>
          <p:nvPr/>
        </p:nvSpPr>
        <p:spPr>
          <a:xfrm>
            <a:off x="3968311" y="2718886"/>
            <a:ext cx="5468012" cy="530002"/>
          </a:xfrm>
          <a:prstGeom prst="wedgeRectCallout">
            <a:avLst>
              <a:gd name="adj1" fmla="val -37373"/>
              <a:gd name="adj2" fmla="val 110732"/>
            </a:avLst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아이디어 도출</a:t>
            </a:r>
          </a:p>
        </p:txBody>
      </p:sp>
      <p:sp>
        <p:nvSpPr>
          <p:cNvPr id="8" name="사각형 설명선 7"/>
          <p:cNvSpPr/>
          <p:nvPr/>
        </p:nvSpPr>
        <p:spPr>
          <a:xfrm>
            <a:off x="3968311" y="3793356"/>
            <a:ext cx="5468012" cy="530002"/>
          </a:xfrm>
          <a:prstGeom prst="wedgeRectCallout">
            <a:avLst>
              <a:gd name="adj1" fmla="val -37373"/>
              <a:gd name="adj2" fmla="val 110732"/>
            </a:avLst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아이디어 평가</a:t>
            </a:r>
          </a:p>
        </p:txBody>
      </p:sp>
      <p:sp>
        <p:nvSpPr>
          <p:cNvPr id="10" name="사각형 설명선 9"/>
          <p:cNvSpPr/>
          <p:nvPr/>
        </p:nvSpPr>
        <p:spPr>
          <a:xfrm>
            <a:off x="3968311" y="4867826"/>
            <a:ext cx="5468012" cy="530002"/>
          </a:xfrm>
          <a:prstGeom prst="wedgeRectCallout">
            <a:avLst>
              <a:gd name="adj1" fmla="val -37373"/>
              <a:gd name="adj2" fmla="val 110732"/>
            </a:avLst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최적해</a:t>
            </a:r>
            <a:r>
              <a:rPr lang="ko-KR" altLang="en-US" sz="2000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소개</a:t>
            </a:r>
          </a:p>
        </p:txBody>
      </p:sp>
      <p:sp>
        <p:nvSpPr>
          <p:cNvPr id="12" name="사각형 설명선 11"/>
          <p:cNvSpPr/>
          <p:nvPr/>
        </p:nvSpPr>
        <p:spPr>
          <a:xfrm>
            <a:off x="3968311" y="5942296"/>
            <a:ext cx="5468012" cy="530002"/>
          </a:xfrm>
          <a:prstGeom prst="wedgeRectCallout">
            <a:avLst>
              <a:gd name="adj1" fmla="val -37373"/>
              <a:gd name="adj2" fmla="val 110732"/>
            </a:avLst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err="1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최적해</a:t>
            </a:r>
            <a:r>
              <a:rPr lang="ko-KR" altLang="en-US" sz="2000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평가</a:t>
            </a:r>
          </a:p>
        </p:txBody>
      </p:sp>
    </p:spTree>
    <p:extLst>
      <p:ext uri="{BB962C8B-B14F-4D97-AF65-F5344CB8AC3E}">
        <p14:creationId xmlns:p14="http://schemas.microsoft.com/office/powerpoint/2010/main" val="1395526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10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28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02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264078" y="1344617"/>
            <a:ext cx="15183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문제인식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360794"/>
              </p:ext>
            </p:extLst>
          </p:nvPr>
        </p:nvGraphicFramePr>
        <p:xfrm>
          <a:off x="2130357" y="986273"/>
          <a:ext cx="9825613" cy="5121895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322962">
                  <a:extLst>
                    <a:ext uri="{9D8B030D-6E8A-4147-A177-3AD203B41FA5}">
                      <a16:colId xmlns:a16="http://schemas.microsoft.com/office/drawing/2014/main" val="553841012"/>
                    </a:ext>
                  </a:extLst>
                </a:gridCol>
                <a:gridCol w="8502651">
                  <a:extLst>
                    <a:ext uri="{9D8B030D-6E8A-4147-A177-3AD203B41FA5}">
                      <a16:colId xmlns:a16="http://schemas.microsoft.com/office/drawing/2014/main" val="1619367261"/>
                    </a:ext>
                  </a:extLst>
                </a:gridCol>
              </a:tblGrid>
              <a:tr h="86198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구분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인식된 문제 </a:t>
                      </a:r>
                      <a:r>
                        <a:rPr lang="ko-KR" sz="1800" kern="100" dirty="0" err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정의문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5581918"/>
                  </a:ext>
                </a:extLst>
              </a:tr>
              <a:tr h="1194620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상위시스템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캠핑장에 대한 지식이 많은 사람들이 캠핑에 대한 지식을 공유할 수 있도록 사이트를 만들자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.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2947099"/>
                  </a:ext>
                </a:extLst>
              </a:tr>
              <a:tr h="128288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 </a:t>
                      </a: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시스템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캠핑장에 대한 지식이 많아도 아직 가보지 못한 캠핑장에 대한 정보를 알 수 있는 캠핑장 예약 사이트를 만들자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.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22235224"/>
                  </a:ext>
                </a:extLst>
              </a:tr>
              <a:tr h="1782402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alt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하</a:t>
                      </a: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위시스템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- </a:t>
                      </a: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캠핑장을 예약할 때 한 곳만 볼 수 있는 것이 아닌 여러 곳을 보고 예약할 수 있는 캠핑장 예약 사이트를 만들자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.</a:t>
                      </a:r>
                      <a:endParaRPr lang="en-US" alt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l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alt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- </a:t>
                      </a: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캠핑장을 가고</a:t>
                      </a:r>
                      <a:r>
                        <a:rPr lang="en-US" alt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</a:t>
                      </a: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싶은데</a:t>
                      </a:r>
                      <a:r>
                        <a:rPr lang="en-US" alt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, </a:t>
                      </a: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캠핑장에 대해 잘 알지 못하는 사람들을 위해 캠핑장 소개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,</a:t>
                      </a: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예약 사이트를 만들자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.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151671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31713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28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02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264078" y="1344617"/>
            <a:ext cx="15183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문제인식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5622988" y="1145203"/>
            <a:ext cx="1664260" cy="48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ko-KR" altLang="ko-KR" sz="2800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기대효과</a:t>
            </a:r>
          </a:p>
        </p:txBody>
      </p:sp>
      <p:sp>
        <p:nvSpPr>
          <p:cNvPr id="3" name="오른쪽 화살표 2"/>
          <p:cNvSpPr/>
          <p:nvPr/>
        </p:nvSpPr>
        <p:spPr>
          <a:xfrm rot="5400000">
            <a:off x="5323300" y="2579541"/>
            <a:ext cx="2263635" cy="82386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003898" y="4331752"/>
            <a:ext cx="9951395" cy="12400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다양한 사람들이 숙박시설 예약 사이트를 이용하는 것처럼 캠핑장을 예약할 때 </a:t>
            </a:r>
            <a:endParaRPr lang="en-US" altLang="ko-KR" sz="2000" kern="100" dirty="0">
              <a:latin typeface="여기어때 잘난체 OTF" panose="020B0600000101010101" pitchFamily="34" charset="-127"/>
              <a:ea typeface="여기어때 잘난체 OTF" panose="020B0600000101010101" pitchFamily="34" charset="-127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더 간편하게 캠핑장을 알아보고</a:t>
            </a:r>
            <a:r>
              <a:rPr lang="en-US" altLang="ko-KR" sz="2000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,</a:t>
            </a:r>
            <a:r>
              <a:rPr lang="ko-KR" altLang="ko-KR" sz="2000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 캠핑장 마다 회원가입을 하지 않아도 되도록</a:t>
            </a:r>
            <a:endParaRPr lang="en-US" altLang="ko-KR" sz="2000" kern="100" dirty="0">
              <a:latin typeface="여기어때 잘난체 OTF" panose="020B0600000101010101" pitchFamily="34" charset="-127"/>
              <a:ea typeface="여기어때 잘난체 OTF" panose="020B0600000101010101" pitchFamily="34" charset="-127"/>
              <a:cs typeface="Times New Roman" panose="02020603050405020304" pitchFamily="18" charset="0"/>
            </a:endParaRP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sz="2000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 설계하기 때문에 더 실용적일 것 이다</a:t>
            </a:r>
            <a:r>
              <a:rPr lang="en-US" altLang="ko-KR" sz="2000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.</a:t>
            </a:r>
            <a:endParaRPr lang="ko-KR" altLang="ko-KR" sz="2000" kern="100" dirty="0">
              <a:latin typeface="여기어때 잘난체 OTF" panose="020B0600000101010101" pitchFamily="34" charset="-127"/>
              <a:ea typeface="여기어때 잘난체 OTF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729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28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03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189367" y="1344617"/>
            <a:ext cx="1680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문제 정의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1875459"/>
              </p:ext>
            </p:extLst>
          </p:nvPr>
        </p:nvGraphicFramePr>
        <p:xfrm>
          <a:off x="2033081" y="508039"/>
          <a:ext cx="9969552" cy="5754100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710119">
                  <a:extLst>
                    <a:ext uri="{9D8B030D-6E8A-4147-A177-3AD203B41FA5}">
                      <a16:colId xmlns:a16="http://schemas.microsoft.com/office/drawing/2014/main" val="74317271"/>
                    </a:ext>
                  </a:extLst>
                </a:gridCol>
                <a:gridCol w="4630366">
                  <a:extLst>
                    <a:ext uri="{9D8B030D-6E8A-4147-A177-3AD203B41FA5}">
                      <a16:colId xmlns:a16="http://schemas.microsoft.com/office/drawing/2014/main" val="1993356075"/>
                    </a:ext>
                  </a:extLst>
                </a:gridCol>
                <a:gridCol w="4629067">
                  <a:extLst>
                    <a:ext uri="{9D8B030D-6E8A-4147-A177-3AD203B41FA5}">
                      <a16:colId xmlns:a16="http://schemas.microsoft.com/office/drawing/2014/main" val="3397167973"/>
                    </a:ext>
                  </a:extLst>
                </a:gridCol>
              </a:tblGrid>
              <a:tr h="63982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순서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질문 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 </a:t>
                      </a:r>
                      <a:r>
                        <a:rPr lang="ko-KR" alt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대</a:t>
                      </a: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답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4199007"/>
                  </a:ext>
                </a:extLst>
              </a:tr>
              <a:tr h="102285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1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캠핑장에 대해 알아보고 싶은데 </a:t>
                      </a:r>
                      <a:endParaRPr lang="en-US" alt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한 번에 알아볼 수는 없을까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 사이트를 군데군데 돌아다니며 </a:t>
                      </a: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찾아야한다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.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/>
                </a:tc>
                <a:extLst>
                  <a:ext uri="{0D108BD9-81ED-4DB2-BD59-A6C34878D82A}">
                    <a16:rowId xmlns:a16="http://schemas.microsoft.com/office/drawing/2014/main" val="3244232476"/>
                  </a:ext>
                </a:extLst>
              </a:tr>
              <a:tr h="102285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 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 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 </a:t>
                      </a: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 사이트를 한 곳에 </a:t>
                      </a:r>
                      <a:endParaRPr lang="en-US" alt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모아 소개할 수 없을까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전국 여러 곳의 캠핑장을 소개하는 </a:t>
                      </a:r>
                      <a:endParaRPr lang="en-US" alt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웹 사이트를 찾아서 </a:t>
                      </a:r>
                      <a:r>
                        <a:rPr lang="ko-KR" sz="1800" kern="100" dirty="0" err="1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둘러봐야한다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.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/>
                </a:tc>
                <a:extLst>
                  <a:ext uri="{0D108BD9-81ED-4DB2-BD59-A6C34878D82A}">
                    <a16:rowId xmlns:a16="http://schemas.microsoft.com/office/drawing/2014/main" val="3771776533"/>
                  </a:ext>
                </a:extLst>
              </a:tr>
              <a:tr h="102285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맘에 드는 캠핑장을 바로 예약할 수 없을까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캠핑장을 예약하려면 가려는 </a:t>
                      </a:r>
                      <a:endParaRPr lang="en-US" alt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 마다 회원가입을 해야한다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.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/>
                </a:tc>
                <a:extLst>
                  <a:ext uri="{0D108BD9-81ED-4DB2-BD59-A6C34878D82A}">
                    <a16:rowId xmlns:a16="http://schemas.microsoft.com/office/drawing/2014/main" val="856015686"/>
                  </a:ext>
                </a:extLst>
              </a:tr>
              <a:tr h="102285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4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캠핑장을 여러 군데 알아보고 </a:t>
                      </a:r>
                      <a:endParaRPr lang="en-US" alt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예약할 수는 없을까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아직 숙박시설 예약 웹 사이트처럼 </a:t>
                      </a:r>
                      <a:endParaRPr lang="en-US" alt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발</a:t>
                      </a:r>
                      <a:r>
                        <a:rPr lang="ko-KR" alt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전</a:t>
                      </a: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되지 않았다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.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/>
                </a:tc>
                <a:extLst>
                  <a:ext uri="{0D108BD9-81ED-4DB2-BD59-A6C34878D82A}">
                    <a16:rowId xmlns:a16="http://schemas.microsoft.com/office/drawing/2014/main" val="3249587104"/>
                  </a:ext>
                </a:extLst>
              </a:tr>
              <a:tr h="1022855"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5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숙박시설 웹 사이트처럼 캠핑장 </a:t>
                      </a:r>
                      <a:endParaRPr lang="en-US" alt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예약 사이트는 없을까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?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ko-KR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아직 많이 활성화되지 않았다</a:t>
                      </a:r>
                      <a:r>
                        <a:rPr lang="en-US" sz="1800" kern="1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.</a:t>
                      </a:r>
                      <a:endParaRPr lang="ko-KR" sz="18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3437" marR="63437" marT="0" marB="0" anchor="ctr"/>
                </a:tc>
                <a:extLst>
                  <a:ext uri="{0D108BD9-81ED-4DB2-BD59-A6C34878D82A}">
                    <a16:rowId xmlns:a16="http://schemas.microsoft.com/office/drawing/2014/main" val="10193445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49997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28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03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189366" y="1344617"/>
            <a:ext cx="16802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문제 정의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53902" y="759843"/>
            <a:ext cx="36032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진짜 문제 </a:t>
            </a:r>
            <a:r>
              <a:rPr lang="ko-KR" altLang="en-US" sz="32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정의문</a:t>
            </a:r>
            <a:endParaRPr lang="ko-KR" altLang="en-US" sz="32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53902" y="3342220"/>
            <a:ext cx="39292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2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기존서비스와 비교</a:t>
            </a:r>
          </a:p>
        </p:txBody>
      </p:sp>
      <p:sp>
        <p:nvSpPr>
          <p:cNvPr id="6" name="순서도: 천공 테이프 5"/>
          <p:cNvSpPr/>
          <p:nvPr/>
        </p:nvSpPr>
        <p:spPr>
          <a:xfrm>
            <a:off x="2513845" y="1344617"/>
            <a:ext cx="8760512" cy="1737269"/>
          </a:xfrm>
          <a:prstGeom prst="flowChartPunchedTap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ko-KR" altLang="ko-KR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숙박시설 예약 사이트처럼 </a:t>
            </a:r>
            <a:r>
              <a:rPr lang="ko-KR" altLang="ko-KR" kern="1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캠핑장을</a:t>
            </a:r>
            <a:r>
              <a:rPr lang="ko-KR" altLang="ko-KR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 소개하고 예약할 수 있는 웹 사이트를 만들자</a:t>
            </a:r>
            <a:r>
              <a:rPr lang="en-US" altLang="ko-KR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.</a:t>
            </a:r>
            <a:endParaRPr lang="ko-KR" altLang="ko-KR" kern="100" dirty="0">
              <a:latin typeface="여기어때 잘난체 OTF" panose="020B0600000101010101" pitchFamily="34" charset="-127"/>
              <a:ea typeface="여기어때 잘난체 OTF" panose="020B0600000101010101" pitchFamily="34" charset="-127"/>
              <a:cs typeface="Times New Roman" panose="02020603050405020304" pitchFamily="18" charset="0"/>
            </a:endParaRPr>
          </a:p>
        </p:txBody>
      </p:sp>
      <p:sp>
        <p:nvSpPr>
          <p:cNvPr id="15" name="순서도: 천공 테이프 14"/>
          <p:cNvSpPr/>
          <p:nvPr/>
        </p:nvSpPr>
        <p:spPr>
          <a:xfrm>
            <a:off x="2487440" y="4155088"/>
            <a:ext cx="8786917" cy="1802091"/>
          </a:xfrm>
          <a:prstGeom prst="flowChartPunchedTape">
            <a:avLst/>
          </a:prstGeom>
          <a:solidFill>
            <a:schemeClr val="bg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ko-KR" altLang="ko-KR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캠핑장을 예약할 때 새로운 캠핑장을 가게</a:t>
            </a:r>
            <a:r>
              <a:rPr lang="en-US" altLang="ko-KR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 </a:t>
            </a:r>
            <a:r>
              <a:rPr lang="ko-KR" altLang="ko-KR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되면</a:t>
            </a:r>
            <a:r>
              <a:rPr lang="en-US" altLang="ko-KR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, </a:t>
            </a:r>
            <a:r>
              <a:rPr lang="ko-KR" altLang="ko-KR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그 </a:t>
            </a:r>
            <a:r>
              <a:rPr lang="ko-KR" altLang="ko-KR" kern="100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캠팡장</a:t>
            </a:r>
            <a:r>
              <a:rPr lang="ko-KR" altLang="ko-KR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 웹 사이트에 회원가입 </a:t>
            </a:r>
            <a:endParaRPr lang="en-US" altLang="ko-KR" kern="100" dirty="0">
              <a:latin typeface="여기어때 잘난체 OTF" panose="020B0600000101010101" pitchFamily="34" charset="-127"/>
              <a:ea typeface="여기어때 잘난체 OTF" panose="020B0600000101010101" pitchFamily="34" charset="-127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ko-KR" altLang="ko-KR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완료 후 예약을 할 수 있고 캠핑장을 직접 여러 군데 찾아다녀야 하기 때문에 번거롭다</a:t>
            </a:r>
            <a:r>
              <a:rPr lang="en-US" altLang="ko-KR" kern="1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.</a:t>
            </a:r>
            <a:endParaRPr lang="ko-KR" altLang="ko-KR" kern="100" dirty="0">
              <a:latin typeface="여기어때 잘난체 OTF" panose="020B0600000101010101" pitchFamily="34" charset="-127"/>
              <a:ea typeface="여기어때 잘난체 OTF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500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41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04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270319" y="1344617"/>
            <a:ext cx="15183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아이디어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도출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sp>
        <p:nvSpPr>
          <p:cNvPr id="3" name="순서도: 처리 2"/>
          <p:cNvSpPr/>
          <p:nvPr/>
        </p:nvSpPr>
        <p:spPr>
          <a:xfrm>
            <a:off x="3376943" y="1531929"/>
            <a:ext cx="7459670" cy="903898"/>
          </a:xfrm>
          <a:prstGeom prst="flowChartProcess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예</a:t>
            </a:r>
            <a:r>
              <a:rPr lang="en-US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)</a:t>
            </a:r>
            <a:r>
              <a:rPr lang="ko-KR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대학교</a:t>
            </a:r>
            <a:r>
              <a:rPr lang="en-US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2,3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학년부터는 졸업을 하기 위해 졸업 요건을 알아보는데 </a:t>
            </a:r>
            <a:endParaRPr lang="en-US" altLang="ko-KR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졸업 요건을 찾기 힘듦</a:t>
            </a:r>
          </a:p>
        </p:txBody>
      </p:sp>
      <p:sp>
        <p:nvSpPr>
          <p:cNvPr id="8" name="순서도: 처리 7"/>
          <p:cNvSpPr/>
          <p:nvPr/>
        </p:nvSpPr>
        <p:spPr>
          <a:xfrm>
            <a:off x="3376943" y="2428667"/>
            <a:ext cx="7459670" cy="903898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-&gt;</a:t>
            </a:r>
            <a:r>
              <a:rPr lang="ko-KR" altLang="en-US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내가 다니는 학교의 졸업 요건을 알려주는 사이트를 만들면 어떨까</a:t>
            </a:r>
            <a:r>
              <a:rPr lang="en-US" altLang="ko-KR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?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-&gt;</a:t>
            </a:r>
            <a:r>
              <a:rPr lang="ko-KR" altLang="en-US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대학</a:t>
            </a:r>
            <a:r>
              <a:rPr lang="en-US" altLang="ko-KR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졸업 요건 사이트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53902" y="759843"/>
            <a:ext cx="2856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2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확대하기 이용</a:t>
            </a:r>
          </a:p>
        </p:txBody>
      </p:sp>
      <p:sp>
        <p:nvSpPr>
          <p:cNvPr id="11" name="순서도: 처리 10"/>
          <p:cNvSpPr/>
          <p:nvPr/>
        </p:nvSpPr>
        <p:spPr>
          <a:xfrm>
            <a:off x="3376943" y="4647326"/>
            <a:ext cx="7459670" cy="903898"/>
          </a:xfrm>
          <a:prstGeom prst="flowChartProcess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예</a:t>
            </a:r>
            <a:r>
              <a:rPr lang="en-US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)</a:t>
            </a:r>
            <a:r>
              <a:rPr lang="ko-KR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요즘 사람들의 커피 소비가 늘어나는 추세인데 다른 </a:t>
            </a:r>
            <a:endParaRPr lang="en-US" altLang="ko-KR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지역에 가게 되면</a:t>
            </a:r>
            <a:r>
              <a:rPr lang="en-US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,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맛있는</a:t>
            </a:r>
            <a:r>
              <a:rPr lang="en-US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커피 전문점을 찾기 힘듦</a:t>
            </a:r>
          </a:p>
        </p:txBody>
      </p:sp>
      <p:sp>
        <p:nvSpPr>
          <p:cNvPr id="12" name="순서도: 처리 11"/>
          <p:cNvSpPr/>
          <p:nvPr/>
        </p:nvSpPr>
        <p:spPr>
          <a:xfrm>
            <a:off x="3376943" y="5551224"/>
            <a:ext cx="7459670" cy="903898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-&gt;</a:t>
            </a:r>
            <a:r>
              <a:rPr lang="ko-KR" altLang="en-US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카페의 위치를 알려주는 위치 서비스와 로컬 주민들의 평가를 반영한 좋은 카페 위치 공유 사이트를 만들면 어떨까</a:t>
            </a:r>
            <a:r>
              <a:rPr lang="en-US" altLang="ko-KR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?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-&gt;</a:t>
            </a:r>
            <a:r>
              <a:rPr lang="ko-KR" altLang="en-US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카페 위치 공유 사이트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353902" y="3902990"/>
            <a:ext cx="28561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2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결합하기 이용</a:t>
            </a:r>
          </a:p>
        </p:txBody>
      </p:sp>
    </p:spTree>
    <p:extLst>
      <p:ext uri="{BB962C8B-B14F-4D97-AF65-F5344CB8AC3E}">
        <p14:creationId xmlns:p14="http://schemas.microsoft.com/office/powerpoint/2010/main" val="1238064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412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04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270319" y="1344617"/>
            <a:ext cx="15183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아이디어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도출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879047"/>
              </p:ext>
            </p:extLst>
          </p:nvPr>
        </p:nvGraphicFramePr>
        <p:xfrm>
          <a:off x="3787697" y="4319640"/>
          <a:ext cx="8303783" cy="213952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73555">
                  <a:extLst>
                    <a:ext uri="{9D8B030D-6E8A-4147-A177-3AD203B41FA5}">
                      <a16:colId xmlns:a16="http://schemas.microsoft.com/office/drawing/2014/main" val="3460142381"/>
                    </a:ext>
                  </a:extLst>
                </a:gridCol>
                <a:gridCol w="5730228">
                  <a:extLst>
                    <a:ext uri="{9D8B030D-6E8A-4147-A177-3AD203B41FA5}">
                      <a16:colId xmlns:a16="http://schemas.microsoft.com/office/drawing/2014/main" val="2405799329"/>
                    </a:ext>
                  </a:extLst>
                </a:gridCol>
              </a:tblGrid>
              <a:tr h="44722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발명원리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아이디어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104407"/>
                  </a:ext>
                </a:extLst>
              </a:tr>
              <a:tr h="7826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28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번 기계 시스템 대체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ko-KR" sz="1800" kern="12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배차간격을 고려한 로컬들의 의견을 받아 </a:t>
                      </a:r>
                      <a:endParaRPr lang="en-US" altLang="ko-KR" sz="1800" kern="12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ko-KR" sz="1800" kern="12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빠른 노선을 정해준다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8238"/>
                  </a:ext>
                </a:extLst>
              </a:tr>
              <a:tr h="4548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6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번 다용도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ko-KR" sz="1800" kern="12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로컬들과 노선에 대한 대화를 할 수 있도록 한다</a:t>
                      </a:r>
                      <a:r>
                        <a:rPr lang="en-US" altLang="ko-KR" sz="1800" kern="12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.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4585804"/>
                  </a:ext>
                </a:extLst>
              </a:tr>
              <a:tr h="4548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11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번 사전예방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ko-KR" sz="1800" kern="12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다른 노선 보다 느리다는 것을 상기시킨다</a:t>
                      </a:r>
                      <a:r>
                        <a:rPr lang="en-US" altLang="ko-KR" sz="1800" kern="12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.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8512001"/>
                  </a:ext>
                </a:extLst>
              </a:tr>
            </a:tbl>
          </a:graphicData>
        </a:graphic>
      </p:graphicFrame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5944355"/>
              </p:ext>
            </p:extLst>
          </p:nvPr>
        </p:nvGraphicFramePr>
        <p:xfrm>
          <a:off x="2042809" y="4326025"/>
          <a:ext cx="1754617" cy="2139524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54617">
                  <a:extLst>
                    <a:ext uri="{9D8B030D-6E8A-4147-A177-3AD203B41FA5}">
                      <a16:colId xmlns:a16="http://schemas.microsoft.com/office/drawing/2014/main" val="2974872603"/>
                    </a:ext>
                  </a:extLst>
                </a:gridCol>
              </a:tblGrid>
              <a:tr h="44885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단점</a:t>
                      </a:r>
                    </a:p>
                  </a:txBody>
                  <a:tcPr anchor="ctr"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757318"/>
                  </a:ext>
                </a:extLst>
              </a:tr>
              <a:tr h="169066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800" kern="12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단점 버스 </a:t>
                      </a:r>
                      <a:endParaRPr lang="en-US" altLang="ko-KR" sz="1800" kern="12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800" kern="12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배차 시간을</a:t>
                      </a:r>
                      <a:endParaRPr lang="en-US" altLang="ko-KR" sz="1800" kern="12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ko-KR" sz="1800" kern="120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 고려하지 않음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7400151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2353902" y="3548310"/>
            <a:ext cx="30691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20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발명 원리 </a:t>
            </a:r>
            <a:r>
              <a:rPr lang="ko-KR" altLang="en-US" sz="32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이용</a:t>
            </a:r>
          </a:p>
        </p:txBody>
      </p:sp>
      <p:sp>
        <p:nvSpPr>
          <p:cNvPr id="9" name="순서도: 처리 8"/>
          <p:cNvSpPr/>
          <p:nvPr/>
        </p:nvSpPr>
        <p:spPr>
          <a:xfrm>
            <a:off x="3376943" y="1531929"/>
            <a:ext cx="6301211" cy="903898"/>
          </a:xfrm>
          <a:prstGeom prst="flowChartProcess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예</a:t>
            </a:r>
            <a:r>
              <a:rPr lang="en-US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)</a:t>
            </a:r>
            <a:r>
              <a:rPr lang="ko-KR" altLang="en-US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호텔스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</a:t>
            </a:r>
            <a:r>
              <a:rPr lang="ko-KR" altLang="en-US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컴바인과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같은 숙박시설 예약 사이트를</a:t>
            </a:r>
            <a:endParaRPr lang="en-US" altLang="ko-KR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dirty="0" err="1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캠핑장</a:t>
            </a:r>
            <a:r>
              <a:rPr lang="ko-KR" altLang="en-US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예약사이트로 활용하면 어떨까</a:t>
            </a:r>
            <a:r>
              <a:rPr lang="en-US" altLang="ko-KR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?</a:t>
            </a:r>
          </a:p>
        </p:txBody>
      </p:sp>
      <p:sp>
        <p:nvSpPr>
          <p:cNvPr id="10" name="순서도: 처리 9"/>
          <p:cNvSpPr/>
          <p:nvPr/>
        </p:nvSpPr>
        <p:spPr>
          <a:xfrm>
            <a:off x="3376943" y="2428667"/>
            <a:ext cx="6301211" cy="903898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-&gt;</a:t>
            </a:r>
            <a:r>
              <a:rPr lang="ko-KR" altLang="en-US" dirty="0" err="1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캠핑장</a:t>
            </a:r>
            <a:r>
              <a:rPr lang="ko-KR" altLang="en-US" dirty="0">
                <a:solidFill>
                  <a:schemeClr val="tx1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 예약 사이트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353901" y="759843"/>
            <a:ext cx="40378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sz="32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용도 변경하기 이용</a:t>
            </a:r>
          </a:p>
        </p:txBody>
      </p:sp>
    </p:spTree>
    <p:extLst>
      <p:ext uri="{BB962C8B-B14F-4D97-AF65-F5344CB8AC3E}">
        <p14:creationId xmlns:p14="http://schemas.microsoft.com/office/powerpoint/2010/main" val="6065798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E6B3189F-0ABF-4300-B8C7-CDC0AF0C81E2}"/>
              </a:ext>
            </a:extLst>
          </p:cNvPr>
          <p:cNvSpPr txBox="1"/>
          <p:nvPr/>
        </p:nvSpPr>
        <p:spPr>
          <a:xfrm>
            <a:off x="601891" y="636080"/>
            <a:ext cx="9284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600" dirty="0">
                <a:solidFill>
                  <a:srgbClr val="002060"/>
                </a:solidFill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05</a:t>
            </a:r>
            <a:endParaRPr lang="ko-KR" altLang="en-US" sz="3600" b="1" spc="600" dirty="0">
              <a:solidFill>
                <a:srgbClr val="002060"/>
              </a:solidFill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94BB354-C0CE-434D-9021-53F4CAB4E6D0}"/>
              </a:ext>
            </a:extLst>
          </p:cNvPr>
          <p:cNvCxnSpPr/>
          <p:nvPr/>
        </p:nvCxnSpPr>
        <p:spPr>
          <a:xfrm>
            <a:off x="236029" y="1294227"/>
            <a:ext cx="1533378" cy="0"/>
          </a:xfrm>
          <a:prstGeom prst="line">
            <a:avLst/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11300A4-51AF-420A-9E8E-260302A899B0}"/>
              </a:ext>
            </a:extLst>
          </p:cNvPr>
          <p:cNvSpPr txBox="1"/>
          <p:nvPr/>
        </p:nvSpPr>
        <p:spPr>
          <a:xfrm>
            <a:off x="270319" y="1344617"/>
            <a:ext cx="15183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아이디어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  <a:p>
            <a:pPr algn="ctr"/>
            <a:r>
              <a:rPr lang="ko-KR" altLang="en-US" sz="2000" spc="600" dirty="0">
                <a:latin typeface="여기어때 잘난체 OTF" panose="020B0600000101010101" pitchFamily="34" charset="-127"/>
                <a:ea typeface="여기어때 잘난체 OTF" panose="020B0600000101010101" pitchFamily="34" charset="-127"/>
              </a:rPr>
              <a:t>평가</a:t>
            </a:r>
            <a:endParaRPr lang="en-US" altLang="ko-KR" sz="2000" spc="600" dirty="0"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1934358"/>
              </p:ext>
            </p:extLst>
          </p:nvPr>
        </p:nvGraphicFramePr>
        <p:xfrm>
          <a:off x="2295766" y="3945914"/>
          <a:ext cx="9542797" cy="2474092"/>
        </p:xfrm>
        <a:graphic>
          <a:graphicData uri="http://schemas.openxmlformats.org/drawingml/2006/table">
            <a:tbl>
              <a:tblPr firstRow="1" firstCol="1" bandRow="1">
                <a:tableStyleId>{073A0DAA-6AF3-43AB-8588-CEC1D06C72B9}</a:tableStyleId>
              </a:tblPr>
              <a:tblGrid>
                <a:gridCol w="1527204">
                  <a:extLst>
                    <a:ext uri="{9D8B030D-6E8A-4147-A177-3AD203B41FA5}">
                      <a16:colId xmlns:a16="http://schemas.microsoft.com/office/drawing/2014/main" val="2538841800"/>
                    </a:ext>
                  </a:extLst>
                </a:gridCol>
                <a:gridCol w="1267722">
                  <a:extLst>
                    <a:ext uri="{9D8B030D-6E8A-4147-A177-3AD203B41FA5}">
                      <a16:colId xmlns:a16="http://schemas.microsoft.com/office/drawing/2014/main" val="1986300788"/>
                    </a:ext>
                  </a:extLst>
                </a:gridCol>
                <a:gridCol w="1267722">
                  <a:extLst>
                    <a:ext uri="{9D8B030D-6E8A-4147-A177-3AD203B41FA5}">
                      <a16:colId xmlns:a16="http://schemas.microsoft.com/office/drawing/2014/main" val="3074625588"/>
                    </a:ext>
                  </a:extLst>
                </a:gridCol>
                <a:gridCol w="1267722">
                  <a:extLst>
                    <a:ext uri="{9D8B030D-6E8A-4147-A177-3AD203B41FA5}">
                      <a16:colId xmlns:a16="http://schemas.microsoft.com/office/drawing/2014/main" val="3037326172"/>
                    </a:ext>
                  </a:extLst>
                </a:gridCol>
                <a:gridCol w="1267722">
                  <a:extLst>
                    <a:ext uri="{9D8B030D-6E8A-4147-A177-3AD203B41FA5}">
                      <a16:colId xmlns:a16="http://schemas.microsoft.com/office/drawing/2014/main" val="1964949973"/>
                    </a:ext>
                  </a:extLst>
                </a:gridCol>
                <a:gridCol w="1634185">
                  <a:extLst>
                    <a:ext uri="{9D8B030D-6E8A-4147-A177-3AD203B41FA5}">
                      <a16:colId xmlns:a16="http://schemas.microsoft.com/office/drawing/2014/main" val="2694044961"/>
                    </a:ext>
                  </a:extLst>
                </a:gridCol>
                <a:gridCol w="1310520">
                  <a:extLst>
                    <a:ext uri="{9D8B030D-6E8A-4147-A177-3AD203B41FA5}">
                      <a16:colId xmlns:a16="http://schemas.microsoft.com/office/drawing/2014/main" val="554271525"/>
                    </a:ext>
                  </a:extLst>
                </a:gridCol>
              </a:tblGrid>
              <a:tr h="725012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 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실용성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(0.3)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편의성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(0.3)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시장성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(0.15)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창의성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(0.25)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가중 점수 총합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최종 순위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83265567"/>
                  </a:ext>
                </a:extLst>
              </a:tr>
              <a:tr h="437270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졸업 요건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1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2.15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73193823"/>
                  </a:ext>
                </a:extLst>
              </a:tr>
              <a:tr h="437270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카페 위치 공유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2.3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55760072"/>
                  </a:ext>
                </a:extLst>
              </a:tr>
              <a:tr h="437270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캠핑장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2.5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1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73821645"/>
                  </a:ext>
                </a:extLst>
              </a:tr>
              <a:tr h="437270"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ko-KR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버스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1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sz="1600" kern="10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fontAlgn="base" latinLnBrk="1">
                        <a:lnSpc>
                          <a:spcPct val="130000"/>
                        </a:lnSpc>
                        <a:spcAft>
                          <a:spcPts val="0"/>
                        </a:spcAft>
                      </a:pPr>
                      <a:r>
                        <a:rPr lang="en-US" sz="1600" kern="0" dirty="0">
                          <a:effectLst/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4</a:t>
                      </a:r>
                      <a:endParaRPr lang="ko-KR" sz="1600" kern="100" dirty="0">
                        <a:effectLst/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5367996"/>
                  </a:ext>
                </a:extLst>
              </a:tr>
            </a:tbl>
          </a:graphicData>
        </a:graphic>
      </p:graphicFrame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914205" y="3416434"/>
            <a:ext cx="2903359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캠핑장</a:t>
            </a:r>
            <a:r>
              <a:rPr kumimoji="0" lang="ko-KR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 예약 서비스 </a:t>
            </a:r>
            <a:r>
              <a:rPr kumimoji="0" lang="en-US" altLang="ko-KR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1</a:t>
            </a:r>
            <a:r>
              <a:rPr kumimoji="0" lang="ko-KR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여기어때 잘난체 OTF" panose="020B0600000101010101" pitchFamily="34" charset="-127"/>
                <a:ea typeface="여기어때 잘난체 OTF" panose="020B0600000101010101" pitchFamily="34" charset="-127"/>
                <a:cs typeface="Times New Roman" panose="02020603050405020304" pitchFamily="18" charset="0"/>
              </a:rPr>
              <a:t>위</a:t>
            </a:r>
            <a:endParaRPr kumimoji="0" lang="ko-KR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여기어때 잘난체 OTF" panose="020B0600000101010101" pitchFamily="34" charset="-127"/>
              <a:ea typeface="여기어때 잘난체 OTF" panose="020B0600000101010101" pitchFamily="34" charset="-127"/>
            </a:endParaRP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030176"/>
              </p:ext>
            </p:extLst>
          </p:nvPr>
        </p:nvGraphicFramePr>
        <p:xfrm>
          <a:off x="2295766" y="1282411"/>
          <a:ext cx="8128000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84767216"/>
                    </a:ext>
                  </a:extLst>
                </a:gridCol>
                <a:gridCol w="1549149">
                  <a:extLst>
                    <a:ext uri="{9D8B030D-6E8A-4147-A177-3AD203B41FA5}">
                      <a16:colId xmlns:a16="http://schemas.microsoft.com/office/drawing/2014/main" val="520373583"/>
                    </a:ext>
                  </a:extLst>
                </a:gridCol>
                <a:gridCol w="2514851">
                  <a:extLst>
                    <a:ext uri="{9D8B030D-6E8A-4147-A177-3AD203B41FA5}">
                      <a16:colId xmlns:a16="http://schemas.microsoft.com/office/drawing/2014/main" val="249492263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57170640"/>
                    </a:ext>
                  </a:extLst>
                </a:gridCol>
              </a:tblGrid>
              <a:tr h="370840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최종 선정된</a:t>
                      </a:r>
                      <a:endParaRPr lang="en-US" altLang="ko-KR" b="1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  <a:p>
                      <a:pPr algn="ctr" latinLnBrk="1"/>
                      <a:r>
                        <a:rPr lang="ko-KR" altLang="en-US" b="1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평가 기준</a:t>
                      </a:r>
                    </a:p>
                  </a:txBody>
                  <a:tcPr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우선순위</a:t>
                      </a:r>
                    </a:p>
                  </a:txBody>
                  <a:tcPr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평가 기준</a:t>
                      </a:r>
                    </a:p>
                  </a:txBody>
                  <a:tcPr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가중치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(</a:t>
                      </a:r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합계</a:t>
                      </a:r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:1)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035456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1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실용성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0.3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8806463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2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편의성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0.3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5535822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3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창의성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0.25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92303531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4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시장성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여기어때 잘난체 OTF" panose="020B0600000101010101" pitchFamily="34" charset="-127"/>
                          <a:ea typeface="여기어때 잘난체 OTF" panose="020B0600000101010101" pitchFamily="34" charset="-127"/>
                        </a:rPr>
                        <a:t>0.15</a:t>
                      </a:r>
                      <a:endParaRPr lang="ko-KR" altLang="en-US" dirty="0">
                        <a:latin typeface="여기어때 잘난체 OTF" panose="020B0600000101010101" pitchFamily="34" charset="-127"/>
                        <a:ea typeface="여기어때 잘난체 OTF" panose="020B0600000101010101" pitchFamily="34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7132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71423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smtClean="0">
            <a:latin typeface="a고딕13" panose="02020600000000000000" pitchFamily="18" charset="-127"/>
            <a:ea typeface="a고딕13" panose="02020600000000000000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753</Words>
  <Application>Microsoft Office PowerPoint</Application>
  <PresentationFormat>와이드스크린</PresentationFormat>
  <Paragraphs>230</Paragraphs>
  <Slides>16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맑은 고딕</vt:lpstr>
      <vt:lpstr>Arial</vt:lpstr>
      <vt:lpstr>여기어때 잘난체 OTF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강 지은</dc:creator>
  <cp:lastModifiedBy>최 아름</cp:lastModifiedBy>
  <cp:revision>76</cp:revision>
  <dcterms:created xsi:type="dcterms:W3CDTF">2018-11-04T07:53:42Z</dcterms:created>
  <dcterms:modified xsi:type="dcterms:W3CDTF">2021-11-28T09:56:48Z</dcterms:modified>
</cp:coreProperties>
</file>

<file path=docProps/thumbnail.jpeg>
</file>